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08788" cy="994092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1" autoAdjust="0"/>
    <p:restoredTop sz="95362" autoAdjust="0"/>
  </p:normalViewPr>
  <p:slideViewPr>
    <p:cSldViewPr showGuides="1">
      <p:cViewPr>
        <p:scale>
          <a:sx n="124" d="100"/>
          <a:sy n="124" d="100"/>
        </p:scale>
        <p:origin x="-120" y="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282EF-6B7A-4317-B32C-81E45477D0E9}" type="datetimeFigureOut">
              <a:rPr lang="ru-RU" smtClean="0"/>
              <a:pPr/>
              <a:t>16.03.2021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2430FB-EF46-4EFD-AA7D-6990DB5BB5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282EF-6B7A-4317-B32C-81E45477D0E9}" type="datetimeFigureOut">
              <a:rPr lang="ru-RU" smtClean="0"/>
              <a:pPr/>
              <a:t>16.03.2021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2430FB-EF46-4EFD-AA7D-6990DB5BB5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282EF-6B7A-4317-B32C-81E45477D0E9}" type="datetimeFigureOut">
              <a:rPr lang="ru-RU" smtClean="0"/>
              <a:pPr/>
              <a:t>16.03.2021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2430FB-EF46-4EFD-AA7D-6990DB5BB5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282EF-6B7A-4317-B32C-81E45477D0E9}" type="datetimeFigureOut">
              <a:rPr lang="ru-RU" smtClean="0"/>
              <a:pPr/>
              <a:t>16.03.2021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2430FB-EF46-4EFD-AA7D-6990DB5BB5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282EF-6B7A-4317-B32C-81E45477D0E9}" type="datetimeFigureOut">
              <a:rPr lang="ru-RU" smtClean="0"/>
              <a:pPr/>
              <a:t>16.03.2021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2430FB-EF46-4EFD-AA7D-6990DB5BB5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282EF-6B7A-4317-B32C-81E45477D0E9}" type="datetimeFigureOut">
              <a:rPr lang="ru-RU" smtClean="0"/>
              <a:pPr/>
              <a:t>16.03.2021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2430FB-EF46-4EFD-AA7D-6990DB5BB5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282EF-6B7A-4317-B32C-81E45477D0E9}" type="datetimeFigureOut">
              <a:rPr lang="ru-RU" smtClean="0"/>
              <a:pPr/>
              <a:t>16.03.2021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2430FB-EF46-4EFD-AA7D-6990DB5BB5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282EF-6B7A-4317-B32C-81E45477D0E9}" type="datetimeFigureOut">
              <a:rPr lang="ru-RU" smtClean="0"/>
              <a:pPr/>
              <a:t>16.03.2021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2430FB-EF46-4EFD-AA7D-6990DB5BB5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282EF-6B7A-4317-B32C-81E45477D0E9}" type="datetimeFigureOut">
              <a:rPr lang="ru-RU" smtClean="0"/>
              <a:pPr/>
              <a:t>16.03.2021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2430FB-EF46-4EFD-AA7D-6990DB5BB5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282EF-6B7A-4317-B32C-81E45477D0E9}" type="datetimeFigureOut">
              <a:rPr lang="ru-RU" smtClean="0"/>
              <a:pPr/>
              <a:t>16.03.2021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2430FB-EF46-4EFD-AA7D-6990DB5BB5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282EF-6B7A-4317-B32C-81E45477D0E9}" type="datetimeFigureOut">
              <a:rPr lang="ru-RU" smtClean="0"/>
              <a:pPr/>
              <a:t>16.03.2021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2430FB-EF46-4EFD-AA7D-6990DB5BB5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D282EF-6B7A-4317-B32C-81E45477D0E9}" type="datetimeFigureOut">
              <a:rPr lang="ru-RU" smtClean="0"/>
              <a:pPr/>
              <a:t>16.03.2021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2430FB-EF46-4EFD-AA7D-6990DB5BB5D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14282" y="106204"/>
            <a:ext cx="321754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000" b="1" dirty="0" smtClean="0"/>
              <a:t>СТРУКТУРА  НОВОСИБИРСКОЙ ТАМОЖНИ </a:t>
            </a:r>
            <a:r>
              <a:rPr lang="en-US" sz="1000" b="1" dirty="0" smtClean="0"/>
              <a:t>c 01</a:t>
            </a:r>
            <a:r>
              <a:rPr lang="ru-RU" sz="1000" b="1" dirty="0" smtClean="0"/>
              <a:t>.0</a:t>
            </a:r>
            <a:r>
              <a:rPr lang="en-US" sz="1000" b="1" dirty="0" smtClean="0"/>
              <a:t>4</a:t>
            </a:r>
            <a:r>
              <a:rPr lang="ru-RU" sz="1000" b="1" dirty="0" smtClean="0"/>
              <a:t>.2021</a:t>
            </a:r>
            <a:endParaRPr lang="ru-RU" sz="1000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428992" y="477318"/>
            <a:ext cx="2286016" cy="350818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00" dirty="0" smtClean="0">
                <a:solidFill>
                  <a:schemeClr val="tx1"/>
                </a:solidFill>
              </a:rPr>
              <a:t>НАЧАЛЬНИК ТАМОЖНИ</a:t>
            </a:r>
          </a:p>
          <a:p>
            <a:pPr algn="ctr"/>
            <a:r>
              <a:rPr lang="ru-RU" sz="700" dirty="0" smtClean="0">
                <a:solidFill>
                  <a:schemeClr val="tx1"/>
                </a:solidFill>
              </a:rPr>
              <a:t>                                                                              1/0/0</a:t>
            </a:r>
            <a:endParaRPr lang="ru-RU" sz="700" dirty="0">
              <a:solidFill>
                <a:schemeClr val="tx1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987824" y="980728"/>
            <a:ext cx="734014" cy="300810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/>
          <a:lstStyle/>
          <a:p>
            <a:r>
              <a:rPr lang="ru-RU" sz="700" dirty="0" smtClean="0">
                <a:solidFill>
                  <a:schemeClr val="tx1"/>
                </a:solidFill>
              </a:rPr>
              <a:t>Правовой отдел</a:t>
            </a:r>
          </a:p>
          <a:p>
            <a:pPr algn="ctr"/>
            <a:r>
              <a:rPr lang="ru-RU" sz="700" dirty="0" smtClean="0">
                <a:solidFill>
                  <a:schemeClr val="tx1"/>
                </a:solidFill>
              </a:rPr>
              <a:t>                 1/6/0</a:t>
            </a:r>
          </a:p>
        </p:txBody>
      </p:sp>
      <p:sp>
        <p:nvSpPr>
          <p:cNvPr id="18" name="Прямоугольник 17"/>
          <p:cNvSpPr/>
          <p:nvPr/>
        </p:nvSpPr>
        <p:spPr>
          <a:xfrm>
            <a:off x="3851920" y="980728"/>
            <a:ext cx="1080120" cy="288032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0" bIns="0" rtlCol="0" anchor="ctr"/>
          <a:lstStyle/>
          <a:p>
            <a:pPr algn="ctr"/>
            <a:endParaRPr lang="ru-RU" sz="700" dirty="0" smtClean="0">
              <a:solidFill>
                <a:schemeClr val="tx1"/>
              </a:solidFill>
            </a:endParaRPr>
          </a:p>
          <a:p>
            <a:r>
              <a:rPr lang="ru-RU" sz="700" dirty="0" smtClean="0">
                <a:solidFill>
                  <a:schemeClr val="tx1"/>
                </a:solidFill>
              </a:rPr>
              <a:t>Организационно-аналитическое отделение      </a:t>
            </a:r>
          </a:p>
          <a:p>
            <a:pPr algn="r"/>
            <a:r>
              <a:rPr lang="ru-RU" sz="700" dirty="0" smtClean="0">
                <a:solidFill>
                  <a:schemeClr val="tx1"/>
                </a:solidFill>
              </a:rPr>
              <a:t>0/3/0</a:t>
            </a:r>
          </a:p>
          <a:p>
            <a:pPr algn="ctr"/>
            <a:r>
              <a:rPr lang="ru-RU" sz="700" dirty="0" smtClean="0">
                <a:solidFill>
                  <a:schemeClr val="tx1"/>
                </a:solidFill>
              </a:rPr>
              <a:t>                                                   </a:t>
            </a:r>
            <a:endParaRPr lang="ru-RU" sz="700" dirty="0">
              <a:solidFill>
                <a:schemeClr val="tx1"/>
              </a:solidFill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5076056" y="980728"/>
            <a:ext cx="1008112" cy="288032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/>
          <a:lstStyle/>
          <a:p>
            <a:r>
              <a:rPr lang="ru-RU" sz="700" dirty="0" smtClean="0">
                <a:solidFill>
                  <a:schemeClr val="tx1"/>
                </a:solidFill>
              </a:rPr>
              <a:t>Отделение защиты государственной тайны </a:t>
            </a:r>
          </a:p>
          <a:p>
            <a:pPr algn="r"/>
            <a:r>
              <a:rPr lang="ru-RU" sz="700" dirty="0" smtClean="0">
                <a:solidFill>
                  <a:schemeClr val="tx1"/>
                </a:solidFill>
              </a:rPr>
              <a:t>    0/3/0</a:t>
            </a:r>
          </a:p>
        </p:txBody>
      </p:sp>
      <p:sp>
        <p:nvSpPr>
          <p:cNvPr id="21" name="Прямоугольник 20"/>
          <p:cNvSpPr/>
          <p:nvPr/>
        </p:nvSpPr>
        <p:spPr>
          <a:xfrm>
            <a:off x="6228184" y="980728"/>
            <a:ext cx="1368153" cy="288032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0" bIns="0" rtlCol="0" anchor="ctr"/>
          <a:lstStyle/>
          <a:p>
            <a:r>
              <a:rPr lang="ru-RU" sz="697" dirty="0" smtClean="0">
                <a:solidFill>
                  <a:schemeClr val="tx1"/>
                </a:solidFill>
              </a:rPr>
              <a:t>Отдельная должность (по охране </a:t>
            </a:r>
            <a:r>
              <a:rPr lang="ru-RU" sz="697" dirty="0">
                <a:solidFill>
                  <a:schemeClr val="tx1"/>
                </a:solidFill>
              </a:rPr>
              <a:t>труда и гражданской </a:t>
            </a:r>
            <a:r>
              <a:rPr lang="ru-RU" sz="697" dirty="0" smtClean="0">
                <a:solidFill>
                  <a:schemeClr val="tx1"/>
                </a:solidFill>
              </a:rPr>
              <a:t>обороне)</a:t>
            </a:r>
          </a:p>
          <a:p>
            <a:pPr algn="r"/>
            <a:r>
              <a:rPr lang="ru-RU" sz="697" dirty="0" smtClean="0">
                <a:solidFill>
                  <a:schemeClr val="tx1"/>
                </a:solidFill>
              </a:rPr>
              <a:t>0/1/0</a:t>
            </a:r>
          </a:p>
        </p:txBody>
      </p:sp>
      <p:sp>
        <p:nvSpPr>
          <p:cNvPr id="22" name="Прямоугольник 21"/>
          <p:cNvSpPr/>
          <p:nvPr/>
        </p:nvSpPr>
        <p:spPr>
          <a:xfrm>
            <a:off x="191230" y="970092"/>
            <a:ext cx="1212418" cy="298668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r>
              <a:rPr lang="ru-RU" sz="700" dirty="0" smtClean="0">
                <a:solidFill>
                  <a:schemeClr val="tx1"/>
                </a:solidFill>
              </a:rPr>
              <a:t>Отдел документационного</a:t>
            </a:r>
          </a:p>
          <a:p>
            <a:r>
              <a:rPr lang="ru-RU" sz="700" dirty="0" smtClean="0">
                <a:solidFill>
                  <a:schemeClr val="tx1"/>
                </a:solidFill>
              </a:rPr>
              <a:t>обеспечения                   0/5/2        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1691680" y="980728"/>
            <a:ext cx="1231776" cy="302390"/>
          </a:xfrm>
          <a:prstGeom prst="rect">
            <a:avLst/>
          </a:prstGeom>
          <a:noFill/>
          <a:ln w="6350">
            <a:noFill/>
          </a:ln>
        </p:spPr>
        <p:txBody>
          <a:bodyPr wrap="square" lIns="0" tIns="0" rIns="0" bIns="0" rtlCol="0">
            <a:spAutoFit/>
          </a:bodyPr>
          <a:lstStyle/>
          <a:p>
            <a:r>
              <a:rPr lang="ru-RU" sz="655" dirty="0" smtClean="0"/>
              <a:t> Отдел оперативно-дежурной службы  и таможенной охраны</a:t>
            </a:r>
          </a:p>
          <a:p>
            <a:r>
              <a:rPr lang="ru-RU" sz="655" dirty="0" smtClean="0"/>
              <a:t>                                               17/0/0 </a:t>
            </a:r>
          </a:p>
        </p:txBody>
      </p:sp>
      <p:sp>
        <p:nvSpPr>
          <p:cNvPr id="29" name="Прямоугольник 28"/>
          <p:cNvSpPr/>
          <p:nvPr/>
        </p:nvSpPr>
        <p:spPr>
          <a:xfrm>
            <a:off x="1547664" y="980728"/>
            <a:ext cx="1333329" cy="300820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700" dirty="0" smtClean="0">
              <a:solidFill>
                <a:schemeClr val="tx1"/>
              </a:solidFill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899592" y="1412776"/>
            <a:ext cx="1357200" cy="413445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/>
          <a:lstStyle/>
          <a:p>
            <a:pPr algn="ctr"/>
            <a:r>
              <a:rPr lang="ru-RU" sz="700" dirty="0" smtClean="0">
                <a:solidFill>
                  <a:schemeClr val="tx1"/>
                </a:solidFill>
              </a:rPr>
              <a:t>Первый заместитель </a:t>
            </a:r>
          </a:p>
          <a:p>
            <a:pPr algn="ctr"/>
            <a:r>
              <a:rPr lang="ru-RU" sz="700" dirty="0">
                <a:solidFill>
                  <a:schemeClr val="tx1"/>
                </a:solidFill>
              </a:rPr>
              <a:t> </a:t>
            </a:r>
            <a:r>
              <a:rPr lang="ru-RU" sz="700" dirty="0" smtClean="0">
                <a:solidFill>
                  <a:schemeClr val="tx1"/>
                </a:solidFill>
              </a:rPr>
              <a:t>     начальника таможни   </a:t>
            </a:r>
          </a:p>
          <a:p>
            <a:pPr algn="ctr"/>
            <a:r>
              <a:rPr lang="ru-RU" sz="700" dirty="0">
                <a:solidFill>
                  <a:schemeClr val="tx1"/>
                </a:solidFill>
              </a:rPr>
              <a:t> </a:t>
            </a:r>
            <a:r>
              <a:rPr lang="ru-RU" sz="700" dirty="0" smtClean="0">
                <a:solidFill>
                  <a:schemeClr val="tx1"/>
                </a:solidFill>
              </a:rPr>
              <a:t>                                                1/0/0         </a:t>
            </a:r>
          </a:p>
        </p:txBody>
      </p:sp>
      <p:sp>
        <p:nvSpPr>
          <p:cNvPr id="36" name="Прямоугольник 35"/>
          <p:cNvSpPr/>
          <p:nvPr/>
        </p:nvSpPr>
        <p:spPr>
          <a:xfrm>
            <a:off x="2699792" y="1412776"/>
            <a:ext cx="1440160" cy="432048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0" bIns="0" rtlCol="0" anchor="ctr"/>
          <a:lstStyle/>
          <a:p>
            <a:pPr algn="ctr"/>
            <a:r>
              <a:rPr lang="ru-RU" sz="700" dirty="0" smtClean="0">
                <a:solidFill>
                  <a:schemeClr val="tx1"/>
                </a:solidFill>
              </a:rPr>
              <a:t>Заместитель начальника таможни – начальник службы</a:t>
            </a:r>
          </a:p>
          <a:p>
            <a:pPr algn="ctr"/>
            <a:r>
              <a:rPr lang="ru-RU" sz="700" dirty="0">
                <a:solidFill>
                  <a:schemeClr val="tx1"/>
                </a:solidFill>
              </a:rPr>
              <a:t> </a:t>
            </a:r>
            <a:r>
              <a:rPr lang="ru-RU" sz="700" dirty="0" smtClean="0">
                <a:solidFill>
                  <a:schemeClr val="tx1"/>
                </a:solidFill>
              </a:rPr>
              <a:t>                                                 1/0/0         </a:t>
            </a:r>
          </a:p>
        </p:txBody>
      </p:sp>
      <p:sp>
        <p:nvSpPr>
          <p:cNvPr id="37" name="Прямоугольник 36"/>
          <p:cNvSpPr/>
          <p:nvPr/>
        </p:nvSpPr>
        <p:spPr>
          <a:xfrm>
            <a:off x="4860032" y="1412776"/>
            <a:ext cx="1584176" cy="432048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/>
          <a:lstStyle/>
          <a:p>
            <a:pPr algn="ctr"/>
            <a:r>
              <a:rPr lang="ru-RU" sz="700" dirty="0" smtClean="0">
                <a:solidFill>
                  <a:schemeClr val="tx1"/>
                </a:solidFill>
              </a:rPr>
              <a:t>Заместитель начальника таможни </a:t>
            </a:r>
          </a:p>
          <a:p>
            <a:pPr algn="ctr"/>
            <a:r>
              <a:rPr lang="ru-RU" sz="700" dirty="0" smtClean="0">
                <a:solidFill>
                  <a:schemeClr val="tx1"/>
                </a:solidFill>
              </a:rPr>
              <a:t>(по правоохранительной  </a:t>
            </a:r>
          </a:p>
          <a:p>
            <a:pPr algn="ctr"/>
            <a:r>
              <a:rPr lang="ru-RU" sz="700" dirty="0">
                <a:solidFill>
                  <a:schemeClr val="tx1"/>
                </a:solidFill>
              </a:rPr>
              <a:t> </a:t>
            </a:r>
            <a:r>
              <a:rPr lang="ru-RU" sz="700" dirty="0" smtClean="0">
                <a:solidFill>
                  <a:schemeClr val="tx1"/>
                </a:solidFill>
              </a:rPr>
              <a:t>                деятельности)       1/0/0        </a:t>
            </a:r>
          </a:p>
        </p:txBody>
      </p:sp>
      <p:sp>
        <p:nvSpPr>
          <p:cNvPr id="38" name="Прямоугольник 37"/>
          <p:cNvSpPr/>
          <p:nvPr/>
        </p:nvSpPr>
        <p:spPr>
          <a:xfrm>
            <a:off x="6948264" y="1412776"/>
            <a:ext cx="1440160" cy="504056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/>
          <a:lstStyle/>
          <a:p>
            <a:pPr algn="ctr"/>
            <a:r>
              <a:rPr lang="ru-RU" sz="700" dirty="0" smtClean="0">
                <a:solidFill>
                  <a:schemeClr val="tx1"/>
                </a:solidFill>
              </a:rPr>
              <a:t>Заместитель начальника таможни – начальник отдела </a:t>
            </a:r>
          </a:p>
          <a:p>
            <a:pPr algn="ctr"/>
            <a:r>
              <a:rPr lang="ru-RU" sz="700" dirty="0" smtClean="0">
                <a:solidFill>
                  <a:schemeClr val="tx1"/>
                </a:solidFill>
              </a:rPr>
              <a:t>государственной службы и </a:t>
            </a:r>
          </a:p>
          <a:p>
            <a:pPr algn="ctr"/>
            <a:r>
              <a:rPr lang="ru-RU" sz="700" dirty="0" smtClean="0">
                <a:solidFill>
                  <a:schemeClr val="tx1"/>
                </a:solidFill>
              </a:rPr>
              <a:t>                    кадров                 1/0/0        </a:t>
            </a:r>
          </a:p>
        </p:txBody>
      </p:sp>
      <p:sp>
        <p:nvSpPr>
          <p:cNvPr id="41" name="Прямоугольник 40"/>
          <p:cNvSpPr/>
          <p:nvPr/>
        </p:nvSpPr>
        <p:spPr>
          <a:xfrm>
            <a:off x="899592" y="1916832"/>
            <a:ext cx="1357200" cy="306000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r>
              <a:rPr lang="ru-RU" sz="700" dirty="0" smtClean="0">
                <a:solidFill>
                  <a:schemeClr val="tx1"/>
                </a:solidFill>
              </a:rPr>
              <a:t>Отдел таможенных процедур и таможенного контроля      2/</a:t>
            </a:r>
            <a:r>
              <a:rPr lang="en-US" sz="700" dirty="0" smtClean="0">
                <a:solidFill>
                  <a:schemeClr val="tx1"/>
                </a:solidFill>
              </a:rPr>
              <a:t>9</a:t>
            </a:r>
            <a:r>
              <a:rPr lang="ru-RU" sz="700" dirty="0" smtClean="0">
                <a:solidFill>
                  <a:schemeClr val="tx1"/>
                </a:solidFill>
              </a:rPr>
              <a:t>/0        </a:t>
            </a:r>
          </a:p>
        </p:txBody>
      </p:sp>
      <p:sp>
        <p:nvSpPr>
          <p:cNvPr id="42" name="Прямоугольник 41"/>
          <p:cNvSpPr/>
          <p:nvPr/>
        </p:nvSpPr>
        <p:spPr>
          <a:xfrm>
            <a:off x="899592" y="2348880"/>
            <a:ext cx="1357200" cy="306000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r>
              <a:rPr lang="ru-RU" sz="700" dirty="0" smtClean="0">
                <a:solidFill>
                  <a:schemeClr val="tx1"/>
                </a:solidFill>
              </a:rPr>
              <a:t>Отдел контроля таможенной стоимости и таможенных платежей                                 1/5/0        </a:t>
            </a:r>
          </a:p>
        </p:txBody>
      </p:sp>
      <p:sp>
        <p:nvSpPr>
          <p:cNvPr id="43" name="Прямоугольник 42"/>
          <p:cNvSpPr/>
          <p:nvPr/>
        </p:nvSpPr>
        <p:spPr>
          <a:xfrm>
            <a:off x="899592" y="2780928"/>
            <a:ext cx="1357200" cy="306000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r>
              <a:rPr lang="ru-RU" sz="700" dirty="0" smtClean="0">
                <a:solidFill>
                  <a:schemeClr val="tx1"/>
                </a:solidFill>
              </a:rPr>
              <a:t>Отдел запретов, ограничений и товарной номенклатуры     2/8/0       </a:t>
            </a:r>
          </a:p>
        </p:txBody>
      </p:sp>
      <p:sp>
        <p:nvSpPr>
          <p:cNvPr id="45" name="Прямоугольник 44"/>
          <p:cNvSpPr/>
          <p:nvPr/>
        </p:nvSpPr>
        <p:spPr>
          <a:xfrm>
            <a:off x="899592" y="3212976"/>
            <a:ext cx="1368152" cy="432048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lvl="0"/>
            <a:r>
              <a:rPr lang="ru-RU" sz="700" dirty="0">
                <a:solidFill>
                  <a:prstClr val="black"/>
                </a:solidFill>
              </a:rPr>
              <a:t>Отдельные должности </a:t>
            </a:r>
            <a:r>
              <a:rPr lang="ru-RU" sz="700" dirty="0" smtClean="0">
                <a:solidFill>
                  <a:prstClr val="black"/>
                </a:solidFill>
              </a:rPr>
              <a:t>(по </a:t>
            </a:r>
            <a:r>
              <a:rPr lang="ru-RU" sz="700" dirty="0">
                <a:solidFill>
                  <a:prstClr val="black"/>
                </a:solidFill>
              </a:rPr>
              <a:t>информационной </a:t>
            </a:r>
            <a:r>
              <a:rPr lang="ru-RU" sz="700" dirty="0" smtClean="0">
                <a:solidFill>
                  <a:prstClr val="black"/>
                </a:solidFill>
              </a:rPr>
              <a:t>безопасности)</a:t>
            </a:r>
            <a:endParaRPr lang="ru-RU" sz="700" dirty="0">
              <a:solidFill>
                <a:prstClr val="black"/>
              </a:solidFill>
            </a:endParaRPr>
          </a:p>
          <a:p>
            <a:r>
              <a:rPr lang="ru-RU" sz="700" dirty="0" smtClean="0">
                <a:solidFill>
                  <a:schemeClr val="tx1"/>
                </a:solidFill>
              </a:rPr>
              <a:t>                                                  </a:t>
            </a:r>
            <a:r>
              <a:rPr lang="en-US" sz="700" dirty="0" smtClean="0">
                <a:solidFill>
                  <a:schemeClr val="tx1"/>
                </a:solidFill>
              </a:rPr>
              <a:t>0</a:t>
            </a:r>
            <a:r>
              <a:rPr lang="ru-RU" sz="700" dirty="0" smtClean="0">
                <a:solidFill>
                  <a:schemeClr val="tx1"/>
                </a:solidFill>
              </a:rPr>
              <a:t>/</a:t>
            </a:r>
            <a:r>
              <a:rPr lang="en-US" sz="700" dirty="0" smtClean="0">
                <a:solidFill>
                  <a:schemeClr val="tx1"/>
                </a:solidFill>
              </a:rPr>
              <a:t>2</a:t>
            </a:r>
            <a:r>
              <a:rPr lang="ru-RU" sz="700" dirty="0" smtClean="0">
                <a:solidFill>
                  <a:schemeClr val="tx1"/>
                </a:solidFill>
              </a:rPr>
              <a:t>/0</a:t>
            </a:r>
          </a:p>
        </p:txBody>
      </p:sp>
      <p:sp>
        <p:nvSpPr>
          <p:cNvPr id="47" name="Прямоугольник 46"/>
          <p:cNvSpPr/>
          <p:nvPr/>
        </p:nvSpPr>
        <p:spPr>
          <a:xfrm>
            <a:off x="2771800" y="1916832"/>
            <a:ext cx="1357200" cy="306000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r>
              <a:rPr lang="ru-RU" sz="700" dirty="0" smtClean="0">
                <a:solidFill>
                  <a:schemeClr val="tx1"/>
                </a:solidFill>
              </a:rPr>
              <a:t>Отдел по контролю за ввозом и оборотом товаров                    </a:t>
            </a:r>
          </a:p>
          <a:p>
            <a:r>
              <a:rPr lang="ru-RU" sz="700" dirty="0" smtClean="0">
                <a:solidFill>
                  <a:schemeClr val="tx1"/>
                </a:solidFill>
              </a:rPr>
              <a:t>                               </a:t>
            </a:r>
            <a:r>
              <a:rPr lang="en-US" sz="700" dirty="0" smtClean="0">
                <a:solidFill>
                  <a:schemeClr val="tx1"/>
                </a:solidFill>
              </a:rPr>
              <a:t>               </a:t>
            </a:r>
            <a:r>
              <a:rPr lang="ru-RU" sz="700" dirty="0" smtClean="0">
                <a:solidFill>
                  <a:schemeClr val="tx1"/>
                </a:solidFill>
              </a:rPr>
              <a:t> </a:t>
            </a:r>
            <a:r>
              <a:rPr lang="en-US" sz="700" dirty="0" smtClean="0">
                <a:solidFill>
                  <a:schemeClr val="tx1"/>
                </a:solidFill>
              </a:rPr>
              <a:t>   21</a:t>
            </a:r>
            <a:r>
              <a:rPr lang="ru-RU" sz="700" dirty="0" smtClean="0">
                <a:solidFill>
                  <a:schemeClr val="tx1"/>
                </a:solidFill>
              </a:rPr>
              <a:t>/</a:t>
            </a:r>
            <a:r>
              <a:rPr lang="en-US" sz="700" dirty="0" smtClean="0">
                <a:solidFill>
                  <a:schemeClr val="tx1"/>
                </a:solidFill>
              </a:rPr>
              <a:t>0</a:t>
            </a:r>
            <a:r>
              <a:rPr lang="ru-RU" sz="700" dirty="0" smtClean="0">
                <a:solidFill>
                  <a:schemeClr val="tx1"/>
                </a:solidFill>
              </a:rPr>
              <a:t>/0    </a:t>
            </a:r>
          </a:p>
        </p:txBody>
      </p:sp>
      <p:sp>
        <p:nvSpPr>
          <p:cNvPr id="48" name="Прямоугольник 47"/>
          <p:cNvSpPr/>
          <p:nvPr/>
        </p:nvSpPr>
        <p:spPr>
          <a:xfrm>
            <a:off x="2771800" y="2348880"/>
            <a:ext cx="1357200" cy="306000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r>
              <a:rPr lang="ru-RU" sz="700" dirty="0" smtClean="0">
                <a:solidFill>
                  <a:schemeClr val="tx1"/>
                </a:solidFill>
              </a:rPr>
              <a:t>Отдел проверки деятельности лиц                                            1/7/0        </a:t>
            </a:r>
          </a:p>
        </p:txBody>
      </p:sp>
      <p:sp>
        <p:nvSpPr>
          <p:cNvPr id="50" name="Прямоугольник 49"/>
          <p:cNvSpPr/>
          <p:nvPr/>
        </p:nvSpPr>
        <p:spPr>
          <a:xfrm>
            <a:off x="2771800" y="3212976"/>
            <a:ext cx="1357200" cy="306000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r>
              <a:rPr lang="ru-RU" sz="700" smtClean="0">
                <a:solidFill>
                  <a:schemeClr val="tx1"/>
                </a:solidFill>
              </a:rPr>
              <a:t>Отделение взыскания </a:t>
            </a:r>
            <a:r>
              <a:rPr lang="ru-RU" sz="700" dirty="0" smtClean="0">
                <a:solidFill>
                  <a:schemeClr val="tx1"/>
                </a:solidFill>
              </a:rPr>
              <a:t>задолженности              </a:t>
            </a:r>
          </a:p>
          <a:p>
            <a:r>
              <a:rPr lang="ru-RU" sz="700" dirty="0">
                <a:solidFill>
                  <a:schemeClr val="tx1"/>
                </a:solidFill>
              </a:rPr>
              <a:t> </a:t>
            </a:r>
            <a:r>
              <a:rPr lang="ru-RU" sz="700" dirty="0" smtClean="0">
                <a:solidFill>
                  <a:schemeClr val="tx1"/>
                </a:solidFill>
              </a:rPr>
              <a:t>                                                  0/4/0        </a:t>
            </a:r>
          </a:p>
        </p:txBody>
      </p:sp>
      <p:sp>
        <p:nvSpPr>
          <p:cNvPr id="51" name="Прямоугольник 50"/>
          <p:cNvSpPr/>
          <p:nvPr/>
        </p:nvSpPr>
        <p:spPr>
          <a:xfrm>
            <a:off x="2771800" y="3645024"/>
            <a:ext cx="1357200" cy="306000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r>
              <a:rPr lang="ru-RU" sz="700" dirty="0" smtClean="0">
                <a:solidFill>
                  <a:schemeClr val="tx1"/>
                </a:solidFill>
              </a:rPr>
              <a:t>Отделение таможенной статистики                               0/3/0        </a:t>
            </a:r>
          </a:p>
        </p:txBody>
      </p:sp>
      <p:sp>
        <p:nvSpPr>
          <p:cNvPr id="52" name="Прямоугольник 51"/>
          <p:cNvSpPr/>
          <p:nvPr/>
        </p:nvSpPr>
        <p:spPr>
          <a:xfrm>
            <a:off x="4860032" y="1916832"/>
            <a:ext cx="1357200" cy="306000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r>
              <a:rPr lang="ru-RU" sz="700" dirty="0" smtClean="0">
                <a:solidFill>
                  <a:schemeClr val="tx1"/>
                </a:solidFill>
              </a:rPr>
              <a:t>Оперативно-р</a:t>
            </a:r>
            <a:r>
              <a:rPr lang="ru-RU" sz="700" dirty="0">
                <a:solidFill>
                  <a:schemeClr val="tx1"/>
                </a:solidFill>
              </a:rPr>
              <a:t>о</a:t>
            </a:r>
            <a:r>
              <a:rPr lang="ru-RU" sz="700" dirty="0" smtClean="0">
                <a:solidFill>
                  <a:schemeClr val="tx1"/>
                </a:solidFill>
              </a:rPr>
              <a:t>зыскной отдел </a:t>
            </a:r>
          </a:p>
          <a:p>
            <a:r>
              <a:rPr lang="ru-RU" sz="700" dirty="0">
                <a:solidFill>
                  <a:schemeClr val="tx1"/>
                </a:solidFill>
              </a:rPr>
              <a:t> </a:t>
            </a:r>
            <a:r>
              <a:rPr lang="ru-RU" sz="700" dirty="0" smtClean="0">
                <a:solidFill>
                  <a:schemeClr val="tx1"/>
                </a:solidFill>
              </a:rPr>
              <a:t>                                                 8/0/0        </a:t>
            </a:r>
          </a:p>
        </p:txBody>
      </p:sp>
      <p:sp>
        <p:nvSpPr>
          <p:cNvPr id="53" name="Прямоугольник 52"/>
          <p:cNvSpPr/>
          <p:nvPr/>
        </p:nvSpPr>
        <p:spPr>
          <a:xfrm>
            <a:off x="4860032" y="2780928"/>
            <a:ext cx="1357322" cy="306000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r>
              <a:rPr lang="ru-RU" sz="700" dirty="0" smtClean="0">
                <a:solidFill>
                  <a:schemeClr val="tx1"/>
                </a:solidFill>
              </a:rPr>
              <a:t>Отдел административных расследований                      8/0/0        </a:t>
            </a:r>
          </a:p>
        </p:txBody>
      </p:sp>
      <p:sp>
        <p:nvSpPr>
          <p:cNvPr id="54" name="Прямоугольник 53"/>
          <p:cNvSpPr/>
          <p:nvPr/>
        </p:nvSpPr>
        <p:spPr>
          <a:xfrm>
            <a:off x="4860032" y="3212976"/>
            <a:ext cx="1357322" cy="306000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r>
              <a:rPr lang="ru-RU" sz="700" dirty="0" smtClean="0">
                <a:solidFill>
                  <a:schemeClr val="tx1"/>
                </a:solidFill>
              </a:rPr>
              <a:t>Отдел  дознания</a:t>
            </a:r>
          </a:p>
          <a:p>
            <a:r>
              <a:rPr lang="ru-RU" sz="700" dirty="0" smtClean="0">
                <a:solidFill>
                  <a:schemeClr val="tx1"/>
                </a:solidFill>
              </a:rPr>
              <a:t>                                                  5/0/0       </a:t>
            </a:r>
          </a:p>
        </p:txBody>
      </p:sp>
      <p:sp>
        <p:nvSpPr>
          <p:cNvPr id="55" name="Прямоугольник 54"/>
          <p:cNvSpPr/>
          <p:nvPr/>
        </p:nvSpPr>
        <p:spPr>
          <a:xfrm>
            <a:off x="4860032" y="3645024"/>
            <a:ext cx="1357200" cy="306000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r>
              <a:rPr lang="ru-RU" sz="700" dirty="0" smtClean="0">
                <a:solidFill>
                  <a:schemeClr val="tx1"/>
                </a:solidFill>
              </a:rPr>
              <a:t>Отдельные должности по оперативно-аналитической работе                                       2/0/0       </a:t>
            </a:r>
          </a:p>
        </p:txBody>
      </p:sp>
      <p:sp>
        <p:nvSpPr>
          <p:cNvPr id="57" name="Прямоугольник 56"/>
          <p:cNvSpPr/>
          <p:nvPr/>
        </p:nvSpPr>
        <p:spPr>
          <a:xfrm>
            <a:off x="4860032" y="4509120"/>
            <a:ext cx="1357200" cy="428628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r>
              <a:rPr lang="ru-RU" sz="690" dirty="0" smtClean="0">
                <a:solidFill>
                  <a:schemeClr val="tx1"/>
                </a:solidFill>
              </a:rPr>
              <a:t>Отделение распоряжения имуществом и исполнения постановлений   уполномоченных органов                                       0/4/0</a:t>
            </a:r>
          </a:p>
        </p:txBody>
      </p:sp>
      <p:sp>
        <p:nvSpPr>
          <p:cNvPr id="58" name="Прямоугольник 57"/>
          <p:cNvSpPr/>
          <p:nvPr/>
        </p:nvSpPr>
        <p:spPr>
          <a:xfrm>
            <a:off x="4860032" y="4077072"/>
            <a:ext cx="1357200" cy="306000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r>
              <a:rPr lang="ru-RU" sz="700" dirty="0" smtClean="0">
                <a:solidFill>
                  <a:schemeClr val="tx1"/>
                </a:solidFill>
              </a:rPr>
              <a:t>Учетно-регистрационное отделение                                2/0/0       </a:t>
            </a:r>
          </a:p>
        </p:txBody>
      </p:sp>
      <p:sp>
        <p:nvSpPr>
          <p:cNvPr id="64" name="Прямоугольник 63"/>
          <p:cNvSpPr/>
          <p:nvPr/>
        </p:nvSpPr>
        <p:spPr>
          <a:xfrm>
            <a:off x="4860032" y="5013176"/>
            <a:ext cx="1357200" cy="306000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r>
              <a:rPr lang="ru-RU" sz="700" dirty="0" smtClean="0">
                <a:solidFill>
                  <a:schemeClr val="tx1"/>
                </a:solidFill>
              </a:rPr>
              <a:t>Кинологический отдел        </a:t>
            </a:r>
          </a:p>
          <a:p>
            <a:r>
              <a:rPr lang="ru-RU" sz="700" dirty="0">
                <a:solidFill>
                  <a:schemeClr val="tx1"/>
                </a:solidFill>
              </a:rPr>
              <a:t> </a:t>
            </a:r>
            <a:r>
              <a:rPr lang="ru-RU" sz="700" dirty="0" smtClean="0">
                <a:solidFill>
                  <a:schemeClr val="tx1"/>
                </a:solidFill>
              </a:rPr>
              <a:t>                                                 0/20/0       </a:t>
            </a:r>
          </a:p>
        </p:txBody>
      </p:sp>
      <p:sp>
        <p:nvSpPr>
          <p:cNvPr id="65" name="Прямоугольник 64"/>
          <p:cNvSpPr/>
          <p:nvPr/>
        </p:nvSpPr>
        <p:spPr>
          <a:xfrm>
            <a:off x="6948264" y="1988840"/>
            <a:ext cx="1357200" cy="306000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r>
              <a:rPr lang="ru-RU" sz="700" dirty="0" smtClean="0">
                <a:solidFill>
                  <a:schemeClr val="tx1"/>
                </a:solidFill>
              </a:rPr>
              <a:t>Отдел государственной службы и кадров                                     </a:t>
            </a:r>
            <a:r>
              <a:rPr lang="en-US" sz="700" dirty="0" smtClean="0">
                <a:solidFill>
                  <a:schemeClr val="tx1"/>
                </a:solidFill>
              </a:rPr>
              <a:t>1</a:t>
            </a:r>
            <a:r>
              <a:rPr lang="ru-RU" sz="700" dirty="0" smtClean="0">
                <a:solidFill>
                  <a:schemeClr val="tx1"/>
                </a:solidFill>
              </a:rPr>
              <a:t>/</a:t>
            </a:r>
            <a:r>
              <a:rPr lang="en-US" sz="700" dirty="0" smtClean="0">
                <a:solidFill>
                  <a:schemeClr val="tx1"/>
                </a:solidFill>
              </a:rPr>
              <a:t>9</a:t>
            </a:r>
            <a:r>
              <a:rPr lang="ru-RU" sz="700" dirty="0" smtClean="0">
                <a:solidFill>
                  <a:schemeClr val="tx1"/>
                </a:solidFill>
              </a:rPr>
              <a:t>/0        </a:t>
            </a:r>
          </a:p>
        </p:txBody>
      </p:sp>
      <p:sp>
        <p:nvSpPr>
          <p:cNvPr id="92" name="Прямоугольник 91"/>
          <p:cNvSpPr/>
          <p:nvPr/>
        </p:nvSpPr>
        <p:spPr>
          <a:xfrm>
            <a:off x="6156176" y="5517232"/>
            <a:ext cx="1357200" cy="357190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/>
          <a:lstStyle/>
          <a:p>
            <a:r>
              <a:rPr lang="ru-RU" sz="700" dirty="0" smtClean="0">
                <a:solidFill>
                  <a:schemeClr val="tx1"/>
                </a:solidFill>
              </a:rPr>
              <a:t>Таможенный пост </a:t>
            </a:r>
          </a:p>
          <a:p>
            <a:r>
              <a:rPr lang="ru-RU" sz="700" dirty="0" smtClean="0">
                <a:solidFill>
                  <a:schemeClr val="tx1"/>
                </a:solidFill>
              </a:rPr>
              <a:t>Аэропорт  Толмачево  </a:t>
            </a:r>
          </a:p>
          <a:p>
            <a:r>
              <a:rPr lang="ru-RU" sz="700" dirty="0" smtClean="0">
                <a:solidFill>
                  <a:schemeClr val="tx1"/>
                </a:solidFill>
              </a:rPr>
              <a:t>                                  </a:t>
            </a:r>
            <a:r>
              <a:rPr lang="en-US" sz="700" dirty="0" smtClean="0">
                <a:solidFill>
                  <a:schemeClr val="tx1"/>
                </a:solidFill>
              </a:rPr>
              <a:t>             </a:t>
            </a:r>
            <a:r>
              <a:rPr lang="ru-RU" sz="700" dirty="0" smtClean="0">
                <a:solidFill>
                  <a:schemeClr val="tx1"/>
                </a:solidFill>
              </a:rPr>
              <a:t> </a:t>
            </a:r>
            <a:r>
              <a:rPr lang="en-US" sz="700" dirty="0" smtClean="0">
                <a:solidFill>
                  <a:schemeClr val="tx1"/>
                </a:solidFill>
              </a:rPr>
              <a:t>10</a:t>
            </a:r>
            <a:r>
              <a:rPr lang="ru-RU" sz="700" dirty="0" smtClean="0">
                <a:solidFill>
                  <a:schemeClr val="tx1"/>
                </a:solidFill>
              </a:rPr>
              <a:t>6/2/0      </a:t>
            </a:r>
          </a:p>
        </p:txBody>
      </p:sp>
      <p:sp>
        <p:nvSpPr>
          <p:cNvPr id="75" name="TextBox 74"/>
          <p:cNvSpPr txBox="1"/>
          <p:nvPr/>
        </p:nvSpPr>
        <p:spPr>
          <a:xfrm>
            <a:off x="3635896" y="6165304"/>
            <a:ext cx="542925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b="1" dirty="0" smtClean="0"/>
              <a:t>Всего – </a:t>
            </a:r>
            <a:r>
              <a:rPr lang="en-US" sz="1000" b="1" dirty="0" smtClean="0"/>
              <a:t> 385</a:t>
            </a:r>
            <a:r>
              <a:rPr lang="ru-RU" sz="1000" b="1" dirty="0" smtClean="0"/>
              <a:t> (19</a:t>
            </a:r>
            <a:r>
              <a:rPr lang="en-US" sz="1000" b="1" dirty="0" smtClean="0"/>
              <a:t>7</a:t>
            </a:r>
            <a:r>
              <a:rPr lang="ru-RU" sz="1000" b="1" dirty="0" smtClean="0"/>
              <a:t>/</a:t>
            </a:r>
            <a:r>
              <a:rPr lang="en-US" sz="1000" b="1" dirty="0" smtClean="0"/>
              <a:t>186</a:t>
            </a:r>
            <a:r>
              <a:rPr lang="ru-RU" sz="1000" b="1" dirty="0" smtClean="0"/>
              <a:t>/2), в том числе: аппарат –</a:t>
            </a:r>
            <a:r>
              <a:rPr lang="en-US" sz="1000" b="1" dirty="0" smtClean="0"/>
              <a:t> 176 (</a:t>
            </a:r>
            <a:r>
              <a:rPr lang="ru-RU" sz="1000" b="1" dirty="0" smtClean="0"/>
              <a:t>8</a:t>
            </a:r>
            <a:r>
              <a:rPr lang="en-US" sz="1000" b="1" dirty="0" smtClean="0"/>
              <a:t>1/93/</a:t>
            </a:r>
            <a:r>
              <a:rPr lang="ru-RU" sz="1000" b="1" dirty="0" smtClean="0"/>
              <a:t>2</a:t>
            </a:r>
            <a:r>
              <a:rPr lang="en-US" sz="1000" b="1" dirty="0" smtClean="0"/>
              <a:t>)</a:t>
            </a:r>
            <a:r>
              <a:rPr lang="ru-RU" sz="1000" b="1" dirty="0" smtClean="0"/>
              <a:t>;  т/п – 2</a:t>
            </a:r>
            <a:r>
              <a:rPr lang="en-US" sz="1000" b="1" dirty="0" smtClean="0"/>
              <a:t>09</a:t>
            </a:r>
            <a:r>
              <a:rPr lang="ru-RU" sz="1000" b="1" dirty="0" smtClean="0"/>
              <a:t> (116/9</a:t>
            </a:r>
            <a:r>
              <a:rPr lang="en-US" sz="1000" b="1" dirty="0" smtClean="0"/>
              <a:t>3</a:t>
            </a:r>
            <a:r>
              <a:rPr lang="ru-RU" sz="1000" b="1" dirty="0" smtClean="0"/>
              <a:t>/0</a:t>
            </a:r>
            <a:r>
              <a:rPr lang="ru-RU" sz="1000" b="1" dirty="0" smtClean="0">
                <a:solidFill>
                  <a:schemeClr val="accent1">
                    <a:lumMod val="75000"/>
                  </a:schemeClr>
                </a:solidFill>
              </a:rPr>
              <a:t>)</a:t>
            </a:r>
          </a:p>
        </p:txBody>
      </p:sp>
      <p:sp>
        <p:nvSpPr>
          <p:cNvPr id="46" name="Прямоугольник 45"/>
          <p:cNvSpPr/>
          <p:nvPr/>
        </p:nvSpPr>
        <p:spPr>
          <a:xfrm>
            <a:off x="2771800" y="2780928"/>
            <a:ext cx="1357200" cy="306000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r>
              <a:rPr lang="ru-RU" sz="700" dirty="0" smtClean="0">
                <a:solidFill>
                  <a:schemeClr val="tx1"/>
                </a:solidFill>
              </a:rPr>
              <a:t>Отделение выбора объектов контроля                                  0/</a:t>
            </a:r>
            <a:r>
              <a:rPr lang="en-US" sz="700" dirty="0" smtClean="0">
                <a:solidFill>
                  <a:schemeClr val="tx1"/>
                </a:solidFill>
              </a:rPr>
              <a:t>3</a:t>
            </a:r>
            <a:r>
              <a:rPr lang="ru-RU" sz="700" dirty="0" smtClean="0">
                <a:solidFill>
                  <a:schemeClr val="tx1"/>
                </a:solidFill>
              </a:rPr>
              <a:t>/0        </a:t>
            </a:r>
          </a:p>
        </p:txBody>
      </p:sp>
      <p:sp>
        <p:nvSpPr>
          <p:cNvPr id="56" name="Прямоугольник 55"/>
          <p:cNvSpPr/>
          <p:nvPr/>
        </p:nvSpPr>
        <p:spPr>
          <a:xfrm>
            <a:off x="4860032" y="2348880"/>
            <a:ext cx="1357200" cy="306000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r>
              <a:rPr lang="ru-RU" sz="700" dirty="0" smtClean="0">
                <a:solidFill>
                  <a:schemeClr val="tx1"/>
                </a:solidFill>
              </a:rPr>
              <a:t>Отдел по борьбе с контрабандой наркотиков                              5/0/0        </a:t>
            </a:r>
          </a:p>
        </p:txBody>
      </p:sp>
      <p:sp>
        <p:nvSpPr>
          <p:cNvPr id="62" name="Прямоугольник 61"/>
          <p:cNvSpPr/>
          <p:nvPr/>
        </p:nvSpPr>
        <p:spPr>
          <a:xfrm>
            <a:off x="4644008" y="5517232"/>
            <a:ext cx="1357200" cy="357190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/>
          <a:lstStyle/>
          <a:p>
            <a:r>
              <a:rPr lang="ru-RU" sz="700" dirty="0" smtClean="0">
                <a:solidFill>
                  <a:schemeClr val="tx1"/>
                </a:solidFill>
              </a:rPr>
              <a:t>Новосибирский восточный таможенный пост                 2/8/0      </a:t>
            </a:r>
          </a:p>
        </p:txBody>
      </p:sp>
      <p:sp>
        <p:nvSpPr>
          <p:cNvPr id="68" name="Прямоугольник 67"/>
          <p:cNvSpPr/>
          <p:nvPr/>
        </p:nvSpPr>
        <p:spPr>
          <a:xfrm>
            <a:off x="3131840" y="5517232"/>
            <a:ext cx="1350346" cy="357190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/>
          <a:lstStyle/>
          <a:p>
            <a:r>
              <a:rPr lang="ru-RU" sz="700" dirty="0" smtClean="0">
                <a:solidFill>
                  <a:schemeClr val="tx1"/>
                </a:solidFill>
              </a:rPr>
              <a:t>Новосибирский западный   таможенный пост                                             </a:t>
            </a:r>
          </a:p>
          <a:p>
            <a:r>
              <a:rPr lang="ru-RU" sz="700" dirty="0" smtClean="0">
                <a:solidFill>
                  <a:schemeClr val="tx1"/>
                </a:solidFill>
              </a:rPr>
              <a:t>                                                 2/3</a:t>
            </a:r>
            <a:r>
              <a:rPr lang="en-US" sz="700" dirty="0" smtClean="0">
                <a:solidFill>
                  <a:schemeClr val="tx1"/>
                </a:solidFill>
              </a:rPr>
              <a:t>0</a:t>
            </a:r>
            <a:r>
              <a:rPr lang="ru-RU" sz="700" dirty="0" smtClean="0">
                <a:solidFill>
                  <a:schemeClr val="tx1"/>
                </a:solidFill>
              </a:rPr>
              <a:t>/0        </a:t>
            </a:r>
          </a:p>
        </p:txBody>
      </p:sp>
      <p:sp>
        <p:nvSpPr>
          <p:cNvPr id="49" name="Прямоугольник 48"/>
          <p:cNvSpPr/>
          <p:nvPr/>
        </p:nvSpPr>
        <p:spPr>
          <a:xfrm>
            <a:off x="7596336" y="5517232"/>
            <a:ext cx="1350346" cy="357190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/>
          <a:lstStyle/>
          <a:p>
            <a:r>
              <a:rPr lang="ru-RU" sz="700" dirty="0" smtClean="0">
                <a:solidFill>
                  <a:schemeClr val="tx1"/>
                </a:solidFill>
              </a:rPr>
              <a:t>Новосибирский ю</a:t>
            </a:r>
            <a:r>
              <a:rPr lang="ru-RU" sz="700" dirty="0" smtClean="0">
                <a:solidFill>
                  <a:schemeClr val="tx1"/>
                </a:solidFill>
              </a:rPr>
              <a:t>жный  </a:t>
            </a:r>
            <a:r>
              <a:rPr lang="ru-RU" sz="700" dirty="0" smtClean="0">
                <a:solidFill>
                  <a:schemeClr val="tx1"/>
                </a:solidFill>
              </a:rPr>
              <a:t>таможенный пост                                             </a:t>
            </a:r>
          </a:p>
          <a:p>
            <a:r>
              <a:rPr lang="ru-RU" sz="700" dirty="0" smtClean="0">
                <a:solidFill>
                  <a:schemeClr val="tx1"/>
                </a:solidFill>
              </a:rPr>
              <a:t>                                                   2/5/0        </a:t>
            </a:r>
          </a:p>
        </p:txBody>
      </p:sp>
      <p:sp>
        <p:nvSpPr>
          <p:cNvPr id="59" name="Прямоугольник 58"/>
          <p:cNvSpPr/>
          <p:nvPr/>
        </p:nvSpPr>
        <p:spPr>
          <a:xfrm>
            <a:off x="7740352" y="980728"/>
            <a:ext cx="1296144" cy="288032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0" bIns="0" rtlCol="0" anchor="ctr"/>
          <a:lstStyle/>
          <a:p>
            <a:endParaRPr lang="ru-RU" sz="670" dirty="0" smtClean="0">
              <a:solidFill>
                <a:schemeClr val="tx1"/>
              </a:solidFill>
            </a:endParaRPr>
          </a:p>
          <a:p>
            <a:r>
              <a:rPr lang="ru-RU" sz="697" dirty="0" smtClean="0">
                <a:solidFill>
                  <a:schemeClr val="tx1"/>
                </a:solidFill>
              </a:rPr>
              <a:t>Отдельная должность (по </a:t>
            </a:r>
            <a:r>
              <a:rPr lang="ru-RU" sz="697" dirty="0">
                <a:solidFill>
                  <a:schemeClr val="tx1"/>
                </a:solidFill>
              </a:rPr>
              <a:t>социальным вопросам и спорту</a:t>
            </a:r>
            <a:r>
              <a:rPr lang="ru-RU" sz="697" dirty="0" smtClean="0">
                <a:solidFill>
                  <a:schemeClr val="tx1"/>
                </a:solidFill>
              </a:rPr>
              <a:t>)</a:t>
            </a:r>
          </a:p>
          <a:p>
            <a:pPr algn="r"/>
            <a:r>
              <a:rPr lang="ru-RU" sz="697" dirty="0" smtClean="0">
                <a:solidFill>
                  <a:schemeClr val="tx1"/>
                </a:solidFill>
              </a:rPr>
              <a:t> 0/1/0</a:t>
            </a:r>
          </a:p>
          <a:p>
            <a:pPr algn="ctr"/>
            <a:r>
              <a:rPr lang="ru-RU" sz="700" dirty="0" smtClean="0">
                <a:solidFill>
                  <a:schemeClr val="tx1"/>
                </a:solidFill>
              </a:rPr>
              <a:t>                                                                     </a:t>
            </a:r>
            <a:endParaRPr lang="ru-RU" sz="700" dirty="0">
              <a:solidFill>
                <a:schemeClr val="tx1"/>
              </a:solidFill>
            </a:endParaRPr>
          </a:p>
        </p:txBody>
      </p:sp>
      <p:sp>
        <p:nvSpPr>
          <p:cNvPr id="40" name="Прямоугольник 39"/>
          <p:cNvSpPr/>
          <p:nvPr/>
        </p:nvSpPr>
        <p:spPr>
          <a:xfrm>
            <a:off x="107504" y="5517232"/>
            <a:ext cx="1350346" cy="357190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/>
          <a:lstStyle/>
          <a:p>
            <a:r>
              <a:rPr lang="ru-RU" sz="700" dirty="0" smtClean="0">
                <a:solidFill>
                  <a:schemeClr val="tx1"/>
                </a:solidFill>
              </a:rPr>
              <a:t>Новосибирский почтовый  таможенный пост                                             </a:t>
            </a:r>
          </a:p>
          <a:p>
            <a:r>
              <a:rPr lang="ru-RU" sz="700" dirty="0" smtClean="0">
                <a:solidFill>
                  <a:schemeClr val="tx1"/>
                </a:solidFill>
              </a:rPr>
              <a:t>                                                 2/</a:t>
            </a:r>
            <a:r>
              <a:rPr lang="en-US" sz="700" dirty="0">
                <a:solidFill>
                  <a:schemeClr val="tx1"/>
                </a:solidFill>
              </a:rPr>
              <a:t>4</a:t>
            </a:r>
            <a:r>
              <a:rPr lang="en-US" sz="700" dirty="0" smtClean="0">
                <a:solidFill>
                  <a:schemeClr val="tx1"/>
                </a:solidFill>
              </a:rPr>
              <a:t>8</a:t>
            </a:r>
            <a:r>
              <a:rPr lang="ru-RU" sz="700" dirty="0" smtClean="0">
                <a:solidFill>
                  <a:schemeClr val="tx1"/>
                </a:solidFill>
              </a:rPr>
              <a:t>/0        </a:t>
            </a:r>
          </a:p>
        </p:txBody>
      </p:sp>
      <p:sp>
        <p:nvSpPr>
          <p:cNvPr id="60" name="Прямоугольник 59"/>
          <p:cNvSpPr/>
          <p:nvPr/>
        </p:nvSpPr>
        <p:spPr>
          <a:xfrm>
            <a:off x="1619672" y="5517232"/>
            <a:ext cx="1357200" cy="357190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/>
          <a:lstStyle/>
          <a:p>
            <a:r>
              <a:rPr lang="ru-RU" sz="700" dirty="0" smtClean="0">
                <a:solidFill>
                  <a:schemeClr val="tx1"/>
                </a:solidFill>
              </a:rPr>
              <a:t>Новосибирский  таможенный пост (центр электронного декларирования)                 2/</a:t>
            </a:r>
            <a:r>
              <a:rPr lang="en-US" sz="700" dirty="0" smtClean="0">
                <a:solidFill>
                  <a:schemeClr val="tx1"/>
                </a:solidFill>
              </a:rPr>
              <a:t>0</a:t>
            </a:r>
            <a:r>
              <a:rPr lang="ru-RU" sz="700" dirty="0" smtClean="0">
                <a:solidFill>
                  <a:schemeClr val="tx1"/>
                </a:solidFill>
              </a:rPr>
              <a:t>/0     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1139</TotalTime>
  <Words>297</Words>
  <Application>Microsoft Office PowerPoint</Application>
  <PresentationFormat>Экран (4:3)</PresentationFormat>
  <Paragraphs>68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gruzdevaas</dc:creator>
  <cp:lastModifiedBy>user</cp:lastModifiedBy>
  <cp:revision>102</cp:revision>
  <cp:lastPrinted>2021-03-12T07:34:00Z</cp:lastPrinted>
  <dcterms:created xsi:type="dcterms:W3CDTF">2020-06-09T03:36:57Z</dcterms:created>
  <dcterms:modified xsi:type="dcterms:W3CDTF">2021-03-16T06:12:51Z</dcterms:modified>
</cp:coreProperties>
</file>